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7" r:id="rId4"/>
    <p:sldId id="258" r:id="rId5"/>
    <p:sldId id="271" r:id="rId6"/>
    <p:sldId id="259" r:id="rId7"/>
    <p:sldId id="266" r:id="rId8"/>
    <p:sldId id="267" r:id="rId9"/>
    <p:sldId id="268" r:id="rId10"/>
    <p:sldId id="269" r:id="rId11"/>
    <p:sldId id="270" r:id="rId12"/>
    <p:sldId id="273" r:id="rId13"/>
    <p:sldId id="260" r:id="rId14"/>
    <p:sldId id="261" r:id="rId15"/>
    <p:sldId id="262" r:id="rId16"/>
    <p:sldId id="26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04864"/>
            <a:ext cx="7772400" cy="2664296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ГРУНТОВ  ЗЕМЛЯНОГО ПОЛОТНА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6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669" y="908720"/>
            <a:ext cx="2794635" cy="11144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2655324"/>
            <a:ext cx="84249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здесь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плотность скелете грунта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г/см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180340" algn="just"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W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массавая доля влажности грунта, %;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V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обьем воздуха, %;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плотность грунта твердой фазы (плотность скелета грунта, г/см</a:t>
            </a:r>
            <a:r>
              <a:rPr lang="kk-KZ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1 – единица грунта(1 см</a:t>
            </a:r>
            <a:r>
              <a:rPr lang="kk-KZ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4416364"/>
            <a:ext cx="3477006" cy="18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84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276872"/>
            <a:ext cx="7772400" cy="2808312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Определение вероятной плотности и влажности грунта земполотна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250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92696"/>
            <a:ext cx="3552825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C62F9E3-8B9D-4737-A133-94A9CEC69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8" r="37399" b="2151"/>
          <a:stretch/>
        </p:blipFill>
        <p:spPr bwMode="auto">
          <a:xfrm>
            <a:off x="137977" y="692696"/>
            <a:ext cx="487211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399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3960440"/>
          </a:xfrm>
        </p:spPr>
        <p:txBody>
          <a:bodyPr>
            <a:normAutofit/>
          </a:bodyPr>
          <a:lstStyle/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определение влажности берем грунт массой 15-50кг (высушенный, взешенный и ложим в пронумерованные бюксы и плотно закрываем крышку) </a:t>
            </a:r>
          </a:p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 проводим: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Взвешиваем грунт (в закрытом бюксе);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Открываем крышку бюкса  и ставим в шкаф – сушильку (температура 105±2 </a:t>
            </a:r>
            <a:r>
              <a:rPr lang="kk-KZ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сушки для песчаных грунтов– 3 ч, для др. грунтов– 5 ч;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остывание  грунта до комнатной температуры взвешиваем.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509120"/>
            <a:ext cx="61839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Формула для определение влажности грунта (</a:t>
            </a:r>
            <a:r>
              <a:rPr lang="kk-KZ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W, %</a:t>
            </a: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:</a:t>
            </a:r>
          </a:p>
          <a:p>
            <a:r>
              <a:rPr lang="kk-KZ" b="1" dirty="0">
                <a:latin typeface="Times New Roman" panose="02020603050405020304" pitchFamily="18" charset="0"/>
              </a:rPr>
              <a:t>Здесь, </a:t>
            </a:r>
            <a:r>
              <a:rPr lang="en-US" b="1" dirty="0">
                <a:latin typeface="Times New Roman" panose="02020603050405020304" pitchFamily="18" charset="0"/>
              </a:rPr>
              <a:t>m1-</a:t>
            </a:r>
            <a:r>
              <a:rPr lang="ru-RU" b="1" dirty="0">
                <a:latin typeface="Times New Roman" panose="02020603050405020304" pitchFamily="18" charset="0"/>
              </a:rPr>
              <a:t>вес влажного грунта</a:t>
            </a:r>
          </a:p>
          <a:p>
            <a:r>
              <a:rPr lang="en-US" b="1" dirty="0">
                <a:latin typeface="Times New Roman" panose="02020603050405020304" pitchFamily="18" charset="0"/>
              </a:rPr>
              <a:t> m2 </a:t>
            </a:r>
            <a:r>
              <a:rPr lang="ru-RU" b="1" dirty="0">
                <a:latin typeface="Times New Roman" panose="02020603050405020304" pitchFamily="18" charset="0"/>
              </a:rPr>
              <a:t>– вес высушенного грунта</a:t>
            </a:r>
          </a:p>
          <a:p>
            <a:r>
              <a:rPr lang="en-US" b="1" dirty="0">
                <a:latin typeface="Times New Roman" panose="02020603050405020304" pitchFamily="18" charset="0"/>
              </a:rPr>
              <a:t>m0</a:t>
            </a:r>
            <a:r>
              <a:rPr lang="ru-RU" b="1" dirty="0">
                <a:latin typeface="Times New Roman" panose="02020603050405020304" pitchFamily="18" charset="0"/>
              </a:rPr>
              <a:t> – вес пустого бюкса</a:t>
            </a:r>
            <a:endParaRPr lang="kk-KZ" b="1" dirty="0">
              <a:latin typeface="Times New Roman" panose="02020603050405020304" pitchFamily="18" charset="0"/>
            </a:endParaRPr>
          </a:p>
          <a:p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7872" t="-2409" r="-27872" b="65067"/>
          <a:stretch/>
        </p:blipFill>
        <p:spPr>
          <a:xfrm>
            <a:off x="2195736" y="5660101"/>
            <a:ext cx="8777561" cy="77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66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3273"/>
            <a:ext cx="1750293" cy="9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901" y="2420888"/>
            <a:ext cx="40640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kk-KZ" i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вес цилиндра с грунтом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г;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вес пустого цилиндра, г;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V –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обьем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цилиндра 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1000 c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67152"/>
            <a:ext cx="1944216" cy="108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32040" y="2636912"/>
            <a:ext cx="2719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влажность грунта, 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3937214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Кривая для определение оптимальной плотности и влажности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6155" y="4275189"/>
            <a:ext cx="3971925" cy="242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7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285" y="1268760"/>
            <a:ext cx="8229600" cy="652934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коэффициентов вероятности уплотнение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31" y="2480072"/>
            <a:ext cx="8131969" cy="191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56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Картинки по запросу каток гладковальцовый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2840355" cy="2131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катки решетчатые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62" y="726901"/>
            <a:ext cx="4064000" cy="30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Картинки по запросу катки кулачковы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46" y="3775536"/>
            <a:ext cx="3279140" cy="245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Картинки по запросу пневмоколесные катк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528" y="4029363"/>
            <a:ext cx="3649980" cy="2433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1002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1052736"/>
            <a:ext cx="8229600" cy="576064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уплотнение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881869"/>
            <a:ext cx="8191500" cy="431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038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233" y="620688"/>
            <a:ext cx="8229600" cy="1143000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для определение тольщины уплотненного слоя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21" y="1628800"/>
            <a:ext cx="7840980" cy="2286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5576" y="4081418"/>
            <a:ext cx="80648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indent="450215" algn="just">
              <a:lnSpc>
                <a:spcPct val="200000"/>
              </a:lnSpc>
              <a:spcAft>
                <a:spcPts val="0"/>
              </a:spcAft>
            </a:pP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Условные значение: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W, W</a:t>
            </a:r>
            <a:r>
              <a:rPr lang="kk-KZ" sz="16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влажность грунта;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удельное линейное давление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Па;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радиус вала катка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см;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длина вала, см;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минимальный размер опорной части поверхности кулака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см;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kk-KZ" sz="16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рыхления слоя грунта, уплотняемого кулаком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(5 см);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 от колеса катка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кг.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82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уплотняющих машин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165" y="1417638"/>
            <a:ext cx="6512719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90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71472" y="908720"/>
            <a:ext cx="3096344" cy="3384376"/>
          </a:xfrm>
          <a:prstGeom prst="rect">
            <a:avLst/>
          </a:prstGeom>
        </p:spPr>
      </p:pic>
      <p:pic>
        <p:nvPicPr>
          <p:cNvPr id="6" name="Рисунок 5" descr="mhtml:file://E:\раб%20стол%202011\книги\Руководство%20«Руководство%20по%20сооружению%20земляного%20полотна%20автомобильных%20дорог».mht!x046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93096"/>
            <a:ext cx="5695950" cy="20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mhtml:file://E:\раб%20стол%202011\книги\Руководство%20«Руководство%20по%20сооружению%20земляного%20полотна%20автомобильных%20дорог».mht!x048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980728"/>
            <a:ext cx="5762625" cy="2543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071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822" y="158478"/>
            <a:ext cx="8229600" cy="750242"/>
          </a:xfrm>
        </p:spPr>
        <p:txBody>
          <a:bodyPr>
            <a:norm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Укрепление трассы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540" y="764704"/>
            <a:ext cx="5126165" cy="421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5229200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а – на равных участков; б – на кривых;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1600" dirty="0">
                <a:latin typeface="Times New Roman" panose="02020603050405020304" pitchFamily="18" charset="0"/>
                <a:cs typeface="Times New Roman" pitchFamily="18" charset="0"/>
              </a:rPr>
              <a:t>1 –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столбики с отметками</a:t>
            </a:r>
            <a:r>
              <a:rPr lang="kk-KZ" sz="1600" dirty="0">
                <a:latin typeface="Times New Roman" panose="02020603050405020304" pitchFamily="18" charset="0"/>
                <a:cs typeface="Times New Roman" pitchFamily="18" charset="0"/>
              </a:rPr>
              <a:t>; 2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выносные сваи; 3 – граница полосы отвода на линию; 4 – ось пути; 5 - пикеты; В – ширина полосы отвода на линию; НК – начальная кривая; КК – конец кривая; ВУ-вершина угла; Т-тангенс кривых; R-радиус кривых; к-касательная к кривым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981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 НОРМА ДЕЛЕНИЕ ЗЕМЛИ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32856"/>
            <a:ext cx="7438532" cy="4091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1A624202-90E4-47BF-8A44-58083651E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343621"/>
              </p:ext>
            </p:extLst>
          </p:nvPr>
        </p:nvGraphicFramePr>
        <p:xfrm>
          <a:off x="1475656" y="1768120"/>
          <a:ext cx="7438532" cy="2092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755">
                  <a:extLst>
                    <a:ext uri="{9D8B030D-6E8A-4147-A177-3AD203B41FA5}">
                      <a16:colId xmlns:a16="http://schemas.microsoft.com/office/drawing/2014/main" val="559923329"/>
                    </a:ext>
                  </a:extLst>
                </a:gridCol>
                <a:gridCol w="1239755">
                  <a:extLst>
                    <a:ext uri="{9D8B030D-6E8A-4147-A177-3AD203B41FA5}">
                      <a16:colId xmlns:a16="http://schemas.microsoft.com/office/drawing/2014/main" val="769762200"/>
                    </a:ext>
                  </a:extLst>
                </a:gridCol>
                <a:gridCol w="2479511">
                  <a:extLst>
                    <a:ext uri="{9D8B030D-6E8A-4147-A177-3AD203B41FA5}">
                      <a16:colId xmlns:a16="http://schemas.microsoft.com/office/drawing/2014/main" val="1474733638"/>
                    </a:ext>
                  </a:extLst>
                </a:gridCol>
                <a:gridCol w="2479511">
                  <a:extLst>
                    <a:ext uri="{9D8B030D-6E8A-4147-A177-3AD203B41FA5}">
                      <a16:colId xmlns:a16="http://schemas.microsoft.com/office/drawing/2014/main" val="1770743896"/>
                    </a:ext>
                  </a:extLst>
                </a:gridCol>
              </a:tblGrid>
              <a:tr h="1192223">
                <a:tc>
                  <a:txBody>
                    <a:bodyPr/>
                    <a:lstStyle/>
                    <a:p>
                      <a:r>
                        <a:rPr lang="kk-KZ" dirty="0"/>
                        <a:t>Категория дороги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Число  полосы движения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kk-KZ" dirty="0"/>
                        <a:t>Ширина полосы движения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840791"/>
                  </a:ext>
                </a:extLst>
              </a:tr>
              <a:tr h="9007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Селскохозяйственные земли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Не годные земли для сельскохозяйства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837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809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08720"/>
            <a:ext cx="53816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383" y="3789040"/>
            <a:ext cx="50482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748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23886"/>
            <a:ext cx="5976664" cy="5346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418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371</Words>
  <Application>Microsoft Office PowerPoint</Application>
  <PresentationFormat>Экран (4:3)</PresentationFormat>
  <Paragraphs>43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УПЛОТНЕНИЕ ГРУНТОВ  ЗЕМЛЯНОГО ПОЛОТНА</vt:lpstr>
      <vt:lpstr>Презентация PowerPoint</vt:lpstr>
      <vt:lpstr>Определение вероятной плотности и влажности грунта земполотна</vt:lpstr>
      <vt:lpstr>Презентация PowerPoint</vt:lpstr>
      <vt:lpstr>Презентация PowerPoint</vt:lpstr>
      <vt:lpstr>Презентация PowerPoint</vt:lpstr>
      <vt:lpstr>Значения коэффициентов вероятности уплотнение</vt:lpstr>
      <vt:lpstr>Презентация PowerPoint</vt:lpstr>
      <vt:lpstr>Методы уплотнение</vt:lpstr>
      <vt:lpstr>Формула для определение тольщины уплотненного слоя</vt:lpstr>
      <vt:lpstr>Описание уплотняющих машин</vt:lpstr>
      <vt:lpstr>Презентация PowerPoint</vt:lpstr>
      <vt:lpstr>Укрепление трассы</vt:lpstr>
      <vt:lpstr> НОРМА ДЕЛЕНИЕ ЗЕМЛИ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 ҮЙІНДІСІНДЕГІ ТОПЫРАҚТАРДЫҢ ҚАЖЕТТІ  ТЫҒЫЗДЫҒЫН АНЫҚТАУ</dc:title>
  <dc:creator>Админ</dc:creator>
  <cp:lastModifiedBy>ABakirbaeva@outlook.com</cp:lastModifiedBy>
  <cp:revision>12</cp:revision>
  <dcterms:created xsi:type="dcterms:W3CDTF">2016-09-28T16:56:18Z</dcterms:created>
  <dcterms:modified xsi:type="dcterms:W3CDTF">2021-11-13T05:33:13Z</dcterms:modified>
</cp:coreProperties>
</file>